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92" userDrawn="1">
          <p15:clr>
            <a:srgbClr val="A4A3A4"/>
          </p15:clr>
        </p15:guide>
        <p15:guide id="2" pos="9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BF4E"/>
    <a:srgbClr val="FA8124"/>
    <a:srgbClr val="58595B"/>
    <a:srgbClr val="FF8200"/>
    <a:srgbClr val="006C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03"/>
    <p:restoredTop sz="94679"/>
  </p:normalViewPr>
  <p:slideViewPr>
    <p:cSldViewPr snapToGrid="0" snapToObjects="1" showGuides="1">
      <p:cViewPr varScale="1">
        <p:scale>
          <a:sx n="126" d="100"/>
          <a:sy n="126" d="100"/>
        </p:scale>
        <p:origin x="5848" y="192"/>
      </p:cViewPr>
      <p:guideLst>
        <p:guide orient="horz" pos="3192"/>
        <p:guide pos="9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F190-EE2B-B248-8395-5CCC747D1E50}" type="datetimeFigureOut">
              <a:rPr lang="en-US" smtClean="0"/>
              <a:t>1/19/23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F31-B81E-2A44-A82F-5A0A60CE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98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F190-EE2B-B248-8395-5CCC747D1E50}" type="datetimeFigureOut">
              <a:rPr lang="en-US" smtClean="0"/>
              <a:t>1/19/23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F31-B81E-2A44-A82F-5A0A60CE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1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F190-EE2B-B248-8395-5CCC747D1E50}" type="datetimeFigureOut">
              <a:rPr lang="en-US" smtClean="0"/>
              <a:t>1/19/23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F31-B81E-2A44-A82F-5A0A60CE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4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F190-EE2B-B248-8395-5CCC747D1E50}" type="datetimeFigureOut">
              <a:rPr lang="en-US" smtClean="0"/>
              <a:t>1/19/23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F31-B81E-2A44-A82F-5A0A60CE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05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F190-EE2B-B248-8395-5CCC747D1E50}" type="datetimeFigureOut">
              <a:rPr lang="en-US" smtClean="0"/>
              <a:t>1/19/23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F31-B81E-2A44-A82F-5A0A60CE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4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F190-EE2B-B248-8395-5CCC747D1E50}" type="datetimeFigureOut">
              <a:rPr lang="en-US" smtClean="0"/>
              <a:t>1/19/23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F31-B81E-2A44-A82F-5A0A60CE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94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F190-EE2B-B248-8395-5CCC747D1E50}" type="datetimeFigureOut">
              <a:rPr lang="en-US" smtClean="0"/>
              <a:t>1/19/23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F31-B81E-2A44-A82F-5A0A60CE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70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F190-EE2B-B248-8395-5CCC747D1E50}" type="datetimeFigureOut">
              <a:rPr lang="en-US" smtClean="0"/>
              <a:t>1/19/23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F31-B81E-2A44-A82F-5A0A60CE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71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F190-EE2B-B248-8395-5CCC747D1E50}" type="datetimeFigureOut">
              <a:rPr lang="en-US" smtClean="0"/>
              <a:t>1/19/23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F31-B81E-2A44-A82F-5A0A60CE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65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F190-EE2B-B248-8395-5CCC747D1E50}" type="datetimeFigureOut">
              <a:rPr lang="en-US" smtClean="0"/>
              <a:t>1/19/23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F31-B81E-2A44-A82F-5A0A60CE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5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F190-EE2B-B248-8395-5CCC747D1E50}" type="datetimeFigureOut">
              <a:rPr lang="en-US" smtClean="0"/>
              <a:t>1/19/23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F31-B81E-2A44-A82F-5A0A60CE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7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8F190-EE2B-B248-8395-5CCC747D1E50}" type="datetimeFigureOut">
              <a:rPr lang="en-US" smtClean="0"/>
              <a:t>1/19/23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F31-B81E-2A44-A82F-5A0A60CE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0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C886641D-0E31-9B47-AC73-37193EA328A6}"/>
              </a:ext>
            </a:extLst>
          </p:cNvPr>
          <p:cNvSpPr/>
          <p:nvPr/>
        </p:nvSpPr>
        <p:spPr>
          <a:xfrm>
            <a:off x="0" y="-63243"/>
            <a:ext cx="7772400" cy="1466944"/>
          </a:xfrm>
          <a:prstGeom prst="rect">
            <a:avLst/>
          </a:prstGeom>
          <a:solidFill>
            <a:srgbClr val="6DB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D92C18-430C-EA47-B935-61F1878CAE8C}"/>
              </a:ext>
            </a:extLst>
          </p:cNvPr>
          <p:cNvSpPr txBox="1"/>
          <p:nvPr/>
        </p:nvSpPr>
        <p:spPr>
          <a:xfrm>
            <a:off x="0" y="66345"/>
            <a:ext cx="77723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VETERINARY NUTRITION AND HEALTH </a:t>
            </a:r>
            <a:br>
              <a:rPr lang="en-US" sz="3000" b="1" dirty="0">
                <a:solidFill>
                  <a:schemeClr val="bg1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CE CONFERENCE</a:t>
            </a:r>
            <a:br>
              <a:rPr lang="en-US" sz="2500" b="1" dirty="0">
                <a:solidFill>
                  <a:schemeClr val="bg1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</a:br>
            <a:r>
              <a:rPr lang="en-US" sz="2200" i="1" dirty="0">
                <a:solidFill>
                  <a:schemeClr val="bg1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FOR LIVESTOCK AND EQUIDS</a:t>
            </a:r>
          </a:p>
          <a:p>
            <a:pPr algn="ctr"/>
            <a:r>
              <a:rPr lang="en-US" sz="2200" i="1" dirty="0">
                <a:solidFill>
                  <a:schemeClr val="bg1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P</a:t>
            </a:r>
          </a:p>
          <a:p>
            <a:pPr algn="ctr"/>
            <a:endParaRPr lang="en-US" sz="2200" i="1" dirty="0">
              <a:solidFill>
                <a:schemeClr val="bg1"/>
              </a:solidFill>
              <a:latin typeface="Posterama" panose="020B0504020200020000" pitchFamily="34" charset="0"/>
              <a:cs typeface="Posterama" panose="020B0504020200020000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114EAE-2DFC-674A-AA3C-80BD8A31F29A}"/>
              </a:ext>
            </a:extLst>
          </p:cNvPr>
          <p:cNvSpPr txBox="1"/>
          <p:nvPr/>
        </p:nvSpPr>
        <p:spPr>
          <a:xfrm>
            <a:off x="0" y="1828258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Friday, January 20, 2023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456524-8177-ED43-8687-486DEEEB5044}"/>
              </a:ext>
            </a:extLst>
          </p:cNvPr>
          <p:cNvSpPr txBox="1"/>
          <p:nvPr/>
        </p:nvSpPr>
        <p:spPr>
          <a:xfrm>
            <a:off x="3771900" y="1826580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Saturday, January 21, 2023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E0AEDA-E5D6-084A-84B4-24399428D73F}"/>
              </a:ext>
            </a:extLst>
          </p:cNvPr>
          <p:cNvCxnSpPr>
            <a:cxnSpLocks/>
          </p:cNvCxnSpPr>
          <p:nvPr/>
        </p:nvCxnSpPr>
        <p:spPr>
          <a:xfrm flipV="1">
            <a:off x="3943350" y="1902896"/>
            <a:ext cx="0" cy="6557951"/>
          </a:xfrm>
          <a:prstGeom prst="line">
            <a:avLst/>
          </a:prstGeom>
          <a:ln w="44450">
            <a:solidFill>
              <a:srgbClr val="FA81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C47CC92-D3D8-0E4F-A9C4-EE78847B8207}"/>
              </a:ext>
            </a:extLst>
          </p:cNvPr>
          <p:cNvSpPr txBox="1"/>
          <p:nvPr/>
        </p:nvSpPr>
        <p:spPr>
          <a:xfrm>
            <a:off x="57150" y="2207043"/>
            <a:ext cx="37719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Joint Session</a:t>
            </a:r>
          </a:p>
          <a:p>
            <a:pPr algn="ctr"/>
            <a:endParaRPr lang="en-US" sz="1100" b="1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7:15-7:45am 	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       Registration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7:45-8:45am	       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Avian Influenza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                                  Dr. T .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Tabler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8:45-9 am	       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Break</a:t>
            </a:r>
          </a:p>
          <a:p>
            <a:endParaRPr lang="en-US" sz="11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9:00 – 11:00           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OTC Changes</a:t>
            </a: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	       Dr. A </a:t>
            </a:r>
            <a:r>
              <a:rPr lang="en-US" sz="1100" i="1" dirty="0" err="1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McCoig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 FDA, Drs .</a:t>
            </a:r>
            <a:r>
              <a:rPr lang="en-US" sz="1100" i="1" dirty="0" err="1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J.Smith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, </a:t>
            </a: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                    A. Lear, T. </a:t>
            </a:r>
            <a:r>
              <a:rPr lang="en-US" sz="1100" i="1" dirty="0" err="1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Tabler</a:t>
            </a:r>
            <a:endParaRPr lang="en-US" sz="1100" i="1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endParaRPr lang="en-US" sz="600" i="1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11:00-12:00am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.    State Veterinarian Update</a:t>
            </a: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	       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Dr. S. Beaty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12:00-1:00pm        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Lunch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74D1180-6C28-0A47-A8AE-5177C6884ED4}"/>
              </a:ext>
            </a:extLst>
          </p:cNvPr>
          <p:cNvCxnSpPr>
            <a:cxnSpLocks/>
          </p:cNvCxnSpPr>
          <p:nvPr/>
        </p:nvCxnSpPr>
        <p:spPr>
          <a:xfrm flipV="1">
            <a:off x="2439746" y="5217808"/>
            <a:ext cx="0" cy="2632337"/>
          </a:xfrm>
          <a:prstGeom prst="line">
            <a:avLst/>
          </a:prstGeom>
          <a:ln w="28575">
            <a:solidFill>
              <a:srgbClr val="6DBF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1104BF0-0378-E349-9A7F-CA39F7991054}"/>
              </a:ext>
            </a:extLst>
          </p:cNvPr>
          <p:cNvSpPr txBox="1"/>
          <p:nvPr/>
        </p:nvSpPr>
        <p:spPr>
          <a:xfrm>
            <a:off x="27999" y="5161294"/>
            <a:ext cx="25203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Equine Session</a:t>
            </a:r>
          </a:p>
          <a:p>
            <a:pPr algn="ctr"/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1:00-2:00pm 	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Wound mgt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	Dr. N. Valk</a:t>
            </a:r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2:00-3:00pm	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Lameness Update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	Dr. P. Jones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3:00-3:15pm	Break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3:15-4:15pm 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Stabilizing </a:t>
            </a:r>
            <a:r>
              <a:rPr lang="en-US" sz="1100" i="1" dirty="0" err="1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Crt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 cases 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               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                           Dr. S. Templeton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 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4:15-5:15pm	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Rehabilitation</a:t>
            </a: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	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Dr. T. Ursini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5:15-6:15pm   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Rehab Demo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	Dr. T. Ursini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2E804D-896D-134A-92F7-EA401B5FE5F4}"/>
              </a:ext>
            </a:extLst>
          </p:cNvPr>
          <p:cNvSpPr txBox="1"/>
          <p:nvPr/>
        </p:nvSpPr>
        <p:spPr>
          <a:xfrm>
            <a:off x="2445014" y="5156677"/>
            <a:ext cx="1576119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Livestock Session</a:t>
            </a:r>
            <a:b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</a:br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SR </a:t>
            </a:r>
            <a:r>
              <a:rPr lang="en-US" sz="1100" i="1" dirty="0" err="1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PeriP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. Mgmt.</a:t>
            </a:r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Dr. A. Lear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Pharmacology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Dr. J. Smith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Break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Breeding Efficiency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Dr. J. Thomas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Anthelmintic Use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Dr. D. Cummins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Bull Management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Dr. S.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Zoca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endParaRPr lang="en-US" sz="11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endParaRPr lang="en-US" sz="11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EB2D6CF-A361-B641-9737-CDD1A77D7663}"/>
              </a:ext>
            </a:extLst>
          </p:cNvPr>
          <p:cNvSpPr txBox="1"/>
          <p:nvPr/>
        </p:nvSpPr>
        <p:spPr>
          <a:xfrm>
            <a:off x="57150" y="8160765"/>
            <a:ext cx="420577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Joint Session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6:15-7:45pm 	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Workshop Dinner Sponsored by BI: </a:t>
            </a:r>
            <a:b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</a:b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                          Interactive Case Studies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9C3885F-C4F1-C645-90EB-8D55C0045667}"/>
              </a:ext>
            </a:extLst>
          </p:cNvPr>
          <p:cNvSpPr txBox="1"/>
          <p:nvPr/>
        </p:nvSpPr>
        <p:spPr>
          <a:xfrm>
            <a:off x="3943350" y="2296983"/>
            <a:ext cx="3791145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Joint Session </a:t>
            </a:r>
          </a:p>
          <a:p>
            <a:pPr algn="ctr"/>
            <a:endParaRPr lang="en-US" sz="1100" b="1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7:00-9:00am 	      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Breakfast Session 		                                        </a:t>
            </a: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                                Forage analysis and interpretation	    	      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Drs. G. Bates,  J. Ivey</a:t>
            </a:r>
            <a:b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</a:br>
            <a:endParaRPr lang="en-US" sz="600" i="1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9:00-9:15am	     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Break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9:15-11:15am      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USDA Modules</a:t>
            </a: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	     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 Dr. Todd Duenckel USDA</a:t>
            </a:r>
          </a:p>
          <a:p>
            <a:endParaRPr lang="en-US" sz="11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11:15- 12:15         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Avoiding Burnout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                                Dr. S. Schmid</a:t>
            </a:r>
          </a:p>
          <a:p>
            <a:endParaRPr lang="en-US" sz="11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12:15-1:15pm	      Lunch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250E4E-C8E8-C543-9279-11D945C46E09}"/>
              </a:ext>
            </a:extLst>
          </p:cNvPr>
          <p:cNvSpPr txBox="1"/>
          <p:nvPr/>
        </p:nvSpPr>
        <p:spPr>
          <a:xfrm>
            <a:off x="3953170" y="5156677"/>
            <a:ext cx="237277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Equine Session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6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			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1:15-2:15pm	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  Stallion Mgt.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	   Dr. E. Prado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2:15-3:15pm 	 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PBIE Update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	 Dr. L. Strickland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3:15-3:30pm	  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Break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3:30-4:30pm	  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Tetanus/Botulism</a:t>
            </a: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	  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Dr. K. McCormick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4:30-5:30pm 	  </a:t>
            </a:r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Eq. Res. </a:t>
            </a:r>
            <a:r>
              <a:rPr lang="en-US" sz="1100" i="1" dirty="0" err="1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Updat</a:t>
            </a:r>
            <a:endParaRPr lang="en-US" sz="1100" i="1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		  Dr. J. Ivey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B719E42-2933-5D48-9106-D72EE9B9BE1A}"/>
              </a:ext>
            </a:extLst>
          </p:cNvPr>
          <p:cNvSpPr txBox="1"/>
          <p:nvPr/>
        </p:nvSpPr>
        <p:spPr>
          <a:xfrm>
            <a:off x="6255879" y="5145316"/>
            <a:ext cx="162285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Livestock Session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endParaRPr lang="en-US" sz="600" i="1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Weaning strategies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Dr. M.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Charmorro</a:t>
            </a:r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Immune responses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Dr. M.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Charmorro</a:t>
            </a:r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Break</a:t>
            </a:r>
          </a:p>
          <a:p>
            <a:endParaRPr lang="en-US" sz="600" i="1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Urolithiasis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Dr. M. Caldwell</a:t>
            </a:r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r>
              <a:rPr lang="en-US" sz="1100" i="1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Kisspeptin </a:t>
            </a:r>
          </a:p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Avenir Next" panose="020B0503020202020204" pitchFamily="34" charset="0"/>
              </a:rPr>
              <a:t>Dr. B. Whitlock</a:t>
            </a: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  <a:p>
            <a:endParaRPr lang="en-US" sz="600" dirty="0">
              <a:solidFill>
                <a:schemeClr val="bg2">
                  <a:lumMod val="25000"/>
                </a:schemeClr>
              </a:solidFill>
              <a:latin typeface="Avenir Next" panose="020B0503020202020204" pitchFamily="34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1675054-260E-4040-8EDA-10C4592EE9CF}"/>
              </a:ext>
            </a:extLst>
          </p:cNvPr>
          <p:cNvCxnSpPr>
            <a:cxnSpLocks/>
          </p:cNvCxnSpPr>
          <p:nvPr/>
        </p:nvCxnSpPr>
        <p:spPr>
          <a:xfrm flipV="1">
            <a:off x="6216509" y="5170236"/>
            <a:ext cx="0" cy="3187317"/>
          </a:xfrm>
          <a:prstGeom prst="line">
            <a:avLst/>
          </a:prstGeom>
          <a:ln w="28575">
            <a:solidFill>
              <a:srgbClr val="6DBF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63C56AD-2281-5B42-B2DB-D33EEA4E6021}"/>
              </a:ext>
            </a:extLst>
          </p:cNvPr>
          <p:cNvSpPr txBox="1"/>
          <p:nvPr/>
        </p:nvSpPr>
        <p:spPr>
          <a:xfrm>
            <a:off x="171450" y="9343424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58595B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Plant Biotech Building 156/157 UTK Campus</a:t>
            </a:r>
          </a:p>
        </p:txBody>
      </p:sp>
    </p:spTree>
    <p:extLst>
      <p:ext uri="{BB962C8B-B14F-4D97-AF65-F5344CB8AC3E}">
        <p14:creationId xmlns:p14="http://schemas.microsoft.com/office/powerpoint/2010/main" val="4046402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11850</TotalTime>
  <Words>367</Words>
  <Application>Microsoft Macintosh PowerPoint</Application>
  <PresentationFormat>Custom</PresentationFormat>
  <Paragraphs>109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Avenir Next</vt:lpstr>
      <vt:lpstr>Calibri</vt:lpstr>
      <vt:lpstr>Calibri Light</vt:lpstr>
      <vt:lpstr>Posterama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Ivey, Jennie</dc:creator>
  <cp:lastModifiedBy>Main, Sawyer Chance</cp:lastModifiedBy>
  <cp:revision>55</cp:revision>
  <cp:lastPrinted>2021-12-08T20:29:13Z</cp:lastPrinted>
  <dcterms:created xsi:type="dcterms:W3CDTF">2021-04-13T02:30:01Z</dcterms:created>
  <dcterms:modified xsi:type="dcterms:W3CDTF">2023-01-19T15:41:58Z</dcterms:modified>
</cp:coreProperties>
</file>